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396" r:id="rId3"/>
    <p:sldId id="315" r:id="rId4"/>
    <p:sldId id="2406" r:id="rId5"/>
    <p:sldId id="322" r:id="rId6"/>
    <p:sldId id="2407" r:id="rId7"/>
    <p:sldId id="2400" r:id="rId8"/>
    <p:sldId id="2405" r:id="rId9"/>
    <p:sldId id="314" r:id="rId10"/>
    <p:sldId id="2395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7722"/>
    <a:srgbClr val="3A9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9" autoAdjust="0"/>
    <p:restoredTop sz="93447" autoAdjust="0"/>
  </p:normalViewPr>
  <p:slideViewPr>
    <p:cSldViewPr snapToGrid="0">
      <p:cViewPr varScale="1">
        <p:scale>
          <a:sx n="123" d="100"/>
          <a:sy n="123" d="100"/>
        </p:scale>
        <p:origin x="108" y="13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36" d="100"/>
          <a:sy n="136" d="100"/>
        </p:scale>
        <p:origin x="217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AB7FA-808C-4F71-8B2F-708F29ABAF4B}" type="datetimeFigureOut">
              <a:rPr lang="sv-SE" smtClean="0"/>
              <a:t>2025-06-26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295E0-0D87-402E-B804-1BE4FD8A71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7760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D5A260-DC5C-4AFC-8FA4-AA62EF82573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913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>
                <a:latin typeface="Gill Sans MT" panose="020B0502020104020203" pitchFamily="34" charset="0"/>
              </a:rPr>
              <a:t>Klimatrådet Jönköpings län är </a:t>
            </a:r>
            <a:br>
              <a:rPr lang="sv-SE" dirty="0">
                <a:latin typeface="Gill Sans MT" panose="020B0502020104020203" pitchFamily="34" charset="0"/>
              </a:rPr>
            </a:br>
            <a:r>
              <a:rPr lang="sv-SE" dirty="0">
                <a:latin typeface="Gill Sans MT" panose="020B0502020104020203" pitchFamily="34" charset="0"/>
              </a:rPr>
              <a:t>en samverkansplattform för aktörer i offentlig och privat sektor i Jönköpings län. </a:t>
            </a:r>
          </a:p>
          <a:p>
            <a:endParaRPr lang="sv-SE" dirty="0">
              <a:latin typeface="Gill Sans MT" panose="020B0502020104020203" pitchFamily="34" charset="0"/>
            </a:endParaRPr>
          </a:p>
          <a:p>
            <a:r>
              <a:rPr lang="sv-SE" dirty="0">
                <a:latin typeface="Gill Sans MT" panose="020B0502020104020203" pitchFamily="34" charset="0"/>
              </a:rPr>
              <a:t>Vi jobbar tillsammans för att </a:t>
            </a:r>
            <a:br>
              <a:rPr lang="sv-SE" dirty="0">
                <a:latin typeface="Gill Sans MT" panose="020B0502020104020203" pitchFamily="34" charset="0"/>
              </a:rPr>
            </a:br>
            <a:r>
              <a:rPr lang="sv-SE" dirty="0">
                <a:latin typeface="Gill Sans MT" panose="020B0502020104020203" pitchFamily="34" charset="0"/>
              </a:rPr>
              <a:t>nå visionen om ett klimatsmart </a:t>
            </a:r>
            <a:r>
              <a:rPr lang="sv-SE" dirty="0" err="1">
                <a:latin typeface="Gill Sans MT" panose="020B0502020104020203" pitchFamily="34" charset="0"/>
              </a:rPr>
              <a:t>plusenergilän</a:t>
            </a:r>
            <a:r>
              <a:rPr lang="sv-SE" dirty="0">
                <a:latin typeface="Gill Sans MT" panose="020B0502020104020203" pitchFamily="34" charset="0"/>
              </a:rPr>
              <a:t> och målen i länets klimat- och energistrategi.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295E0-0D87-402E-B804-1BE4FD8A714A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9776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295E0-0D87-402E-B804-1BE4FD8A714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3034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Vision 2045 - Jönköpings län är ett klimatsmart </a:t>
            </a:r>
            <a:r>
              <a:rPr lang="sv-SE" dirty="0" err="1"/>
              <a:t>plusenergilän</a:t>
            </a:r>
            <a:endParaRPr lang="sv-SE" dirty="0"/>
          </a:p>
          <a:p>
            <a:r>
              <a:rPr lang="sv-SE" dirty="0"/>
              <a:t>De klimatsmarta valen och besluten är självklara för alla som bor och arbetar i samt besöker länet.</a:t>
            </a:r>
          </a:p>
          <a:p>
            <a:r>
              <a:rPr lang="sv-SE" dirty="0"/>
              <a:t>Som </a:t>
            </a:r>
            <a:r>
              <a:rPr lang="sv-SE" dirty="0" err="1"/>
              <a:t>plusenergilän</a:t>
            </a:r>
            <a:r>
              <a:rPr lang="sv-SE" dirty="0"/>
              <a:t> är vi självförsörjande på förnybar energi och bidrar genom ett överskott till energiomställningen.</a:t>
            </a:r>
          </a:p>
          <a:p>
            <a:r>
              <a:rPr lang="sv-SE" dirty="0"/>
              <a:t>Samhället anpassas för att aktivt möta de klimatförändringar som sker.</a:t>
            </a:r>
          </a:p>
          <a:p>
            <a:r>
              <a:rPr lang="sv-SE" dirty="0"/>
              <a:t>Vår samverkan och kunskap fortsätter att utvecklas och spridas.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295E0-0D87-402E-B804-1BE4FD8A714A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2269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Energi- och klimatstrategins övergripande mål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Senast 2045 är de totala utsläppen av växthusgaser från Jönköpings län lägre än 1 ton per invånare och år.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Senast 2045 producerar Jönköpings län mer energi än vi använder. Energin vi producerar är förnybar och mängden är minst 10 000 GWh/år.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Klimatförändringarna möts aktivt i Jönköpings län genom att skapa ett samhälle som minskar sårbarheter och tillvaratar möjligheter, för ett varmare, torrare och blötare län.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295E0-0D87-402E-B804-1BE4FD8A714A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3799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dirty="0">
                <a:latin typeface="Gill Sans MT" panose="020B0502020104020203" pitchFamily="34" charset="0"/>
              </a:rPr>
              <a:t>Klimatrådets medlemmar organiserar sig i rådet, beredningsgruppen och samverkansarenan. </a:t>
            </a:r>
          </a:p>
          <a:p>
            <a:endParaRPr lang="sv-SE" sz="1200" dirty="0">
              <a:latin typeface="Gill Sans MT" panose="020B0502020104020203" pitchFamily="34" charset="0"/>
            </a:endParaRPr>
          </a:p>
          <a:p>
            <a:r>
              <a:rPr lang="sv-SE" sz="1200" dirty="0">
                <a:latin typeface="Gill Sans MT" panose="020B0502020104020203" pitchFamily="34" charset="0"/>
              </a:rPr>
              <a:t>Medlemmarna delar erfarenheter och diskuterar utifrån olika perspektiv, roller och verksamheter hur utmaningar kan lösas i länet. </a:t>
            </a:r>
          </a:p>
          <a:p>
            <a:endParaRPr lang="sv-SE" sz="1200" dirty="0">
              <a:latin typeface="Gill Sans MT" panose="020B0502020104020203" pitchFamily="34" charset="0"/>
            </a:endParaRPr>
          </a:p>
          <a:p>
            <a:r>
              <a:rPr lang="sv-SE" sz="1200" dirty="0">
                <a:latin typeface="Gill Sans MT" panose="020B0502020104020203" pitchFamily="34" charset="0"/>
              </a:rPr>
              <a:t>Medlemmarna tar med sig frågor och idéer till den egna organisationen och nätverken där stor del av arbetet sker. </a:t>
            </a:r>
          </a:p>
          <a:p>
            <a:endParaRPr lang="sv-SE" sz="1200" dirty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r>
              <a:rPr lang="sv-SE" sz="1200" dirty="0">
                <a:solidFill>
                  <a:schemeClr val="tx1"/>
                </a:solidFill>
                <a:latin typeface="Gill Sans MT" panose="020B0502020104020203" pitchFamily="34" charset="0"/>
              </a:rPr>
              <a:t>Vid behov utses arbetsgrupper som driver beslutade projekt och samverkansinitiativ.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1200" b="1" dirty="0">
              <a:latin typeface="Gill Sans MT" panose="020B05020201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1200" b="1" dirty="0">
              <a:latin typeface="Gill Sans MT" panose="020B05020201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1200" b="1" dirty="0">
                <a:latin typeface="Gill Sans MT" panose="020B0502020104020203" pitchFamily="34" charset="0"/>
              </a:rPr>
              <a:t>Rådet </a:t>
            </a:r>
            <a:r>
              <a:rPr lang="sv-SE" sz="1200" dirty="0">
                <a:latin typeface="Gill Sans MT" panose="020B0502020104020203" pitchFamily="34" charset="0"/>
              </a:rPr>
              <a:t>är rådgivande och ger strategisk riktning för länets klimat- och energiarbete. Rådet tar ställning till projekt och samverkansinitiativ. Rådet leds av landshövdingen i Jönköpings län.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1200" b="1" dirty="0">
                <a:latin typeface="Gill Sans MT" panose="020B0502020104020203" pitchFamily="34" charset="0"/>
              </a:rPr>
              <a:t>Beredningsgruppen</a:t>
            </a:r>
            <a:r>
              <a:rPr lang="sv-SE" sz="1200" dirty="0">
                <a:latin typeface="Gill Sans MT" panose="020B0502020104020203" pitchFamily="34" charset="0"/>
              </a:rPr>
              <a:t> är samordnande och drivande.  Beredningsgruppen har i uppdrag från rådet att genomföra verksamhetsplanen. Beredningsgruppen koordinerar mellan rådet och samverkansarenan, samt följer upp initiativ och projekt. </a:t>
            </a:r>
            <a:r>
              <a:rPr lang="sv-SE" sz="1200" dirty="0">
                <a:solidFill>
                  <a:schemeClr val="tx1"/>
                </a:solidFill>
                <a:latin typeface="Gill Sans MT" panose="020B0502020104020203" pitchFamily="34" charset="0"/>
              </a:rPr>
              <a:t>Beredningsgruppen är samordnande och drivande.  Beredningsgruppen har i uppdrag från rådet att genomföra verksamhetsplanen. </a:t>
            </a:r>
            <a:r>
              <a:rPr lang="sv-SE" sz="1200" dirty="0">
                <a:solidFill>
                  <a:srgbClr val="FF0000"/>
                </a:solidFill>
                <a:latin typeface="Gill Sans MT" panose="020B0502020104020203" pitchFamily="34" charset="0"/>
              </a:rPr>
              <a:t>Medlemmar i beredningsgruppen kan agera ordförande för samverkansarenan.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1200" b="1" dirty="0">
                <a:latin typeface="Gill Sans MT" panose="020B0502020104020203" pitchFamily="34" charset="0"/>
              </a:rPr>
              <a:t>Samverkansarenan</a:t>
            </a:r>
            <a:r>
              <a:rPr lang="sv-SE" sz="1200" dirty="0">
                <a:latin typeface="Gill Sans MT" panose="020B0502020104020203" pitchFamily="34" charset="0"/>
              </a:rPr>
              <a:t> verkar för att gå från ord till handling. Samarbetet ska bidra till samhandling och resultat i länets klimat- och energiarbete.  Vid behov utses </a:t>
            </a:r>
            <a:r>
              <a:rPr lang="sv-SE" sz="1200" b="1" dirty="0">
                <a:latin typeface="Gill Sans MT" panose="020B0502020104020203" pitchFamily="34" charset="0"/>
              </a:rPr>
              <a:t>arbetsgrupper</a:t>
            </a:r>
            <a:r>
              <a:rPr lang="sv-SE" sz="1200" dirty="0">
                <a:latin typeface="Gill Sans MT" panose="020B0502020104020203" pitchFamily="34" charset="0"/>
              </a:rPr>
              <a:t> som driver rådets beslutade projekt och samverkansinitiativ. Samverkan och aktiviteter sker även i den </a:t>
            </a:r>
            <a:r>
              <a:rPr lang="sv-SE" sz="1200" b="1" dirty="0">
                <a:latin typeface="Gill Sans MT" panose="020B0502020104020203" pitchFamily="34" charset="0"/>
              </a:rPr>
              <a:t>egna organisationen och i nätverk</a:t>
            </a:r>
            <a:r>
              <a:rPr lang="sv-SE" sz="1200" dirty="0">
                <a:latin typeface="Gill Sans MT" panose="020B0502020104020203" pitchFamily="34" charset="0"/>
              </a:rPr>
              <a:t> med andra. </a:t>
            </a:r>
          </a:p>
          <a:p>
            <a:pPr>
              <a:spcBef>
                <a:spcPts val="1800"/>
              </a:spcBef>
              <a:spcAft>
                <a:spcPts val="300"/>
              </a:spcAft>
            </a:pPr>
            <a:endParaRPr lang="sv-SE" sz="1200" b="1" dirty="0">
              <a:latin typeface="Gill Sans MT" panose="020B0502020104020203" pitchFamily="34" charset="0"/>
            </a:endParaRPr>
          </a:p>
          <a:p>
            <a:pPr>
              <a:spcBef>
                <a:spcPts val="1800"/>
              </a:spcBef>
              <a:spcAft>
                <a:spcPts val="300"/>
              </a:spcAft>
            </a:pPr>
            <a:r>
              <a:rPr lang="sv-SE" sz="1200" b="1" dirty="0">
                <a:latin typeface="Gill Sans MT" panose="020B0502020104020203" pitchFamily="34" charset="0"/>
              </a:rPr>
              <a:t>Det finns flera olika väger för oss i samverkansarenan att gå från ord till handling</a:t>
            </a:r>
          </a:p>
          <a:p>
            <a:pPr>
              <a:spcBef>
                <a:spcPts val="1800"/>
              </a:spcBef>
              <a:spcAft>
                <a:spcPts val="300"/>
              </a:spcAft>
            </a:pPr>
            <a:r>
              <a:rPr lang="sv-SE" sz="1200" b="0" i="0" dirty="0">
                <a:solidFill>
                  <a:srgbClr val="111111"/>
                </a:solidFill>
                <a:effectLst/>
                <a:latin typeface="Gill Sans MT" panose="020B0502020104020203" pitchFamily="34" charset="0"/>
              </a:rPr>
              <a:t>En idé eller problem inkommer från ett </a:t>
            </a:r>
            <a:r>
              <a:rPr lang="sv-SE" sz="1200" dirty="0">
                <a:solidFill>
                  <a:srgbClr val="111111"/>
                </a:solidFill>
                <a:latin typeface="Gill Sans MT" panose="020B0502020104020203" pitchFamily="34" charset="0"/>
              </a:rPr>
              <a:t>åtgärdsprogram eller medlemsorganisation.</a:t>
            </a:r>
          </a:p>
          <a:p>
            <a:pPr>
              <a:spcBef>
                <a:spcPts val="1800"/>
              </a:spcBef>
              <a:spcAft>
                <a:spcPts val="300"/>
              </a:spcAft>
            </a:pPr>
            <a:r>
              <a:rPr lang="sv-SE" sz="1200" b="0" i="0" dirty="0">
                <a:solidFill>
                  <a:srgbClr val="111111"/>
                </a:solidFill>
                <a:effectLst/>
                <a:latin typeface="Gill Sans MT" panose="020B0502020104020203" pitchFamily="34" charset="0"/>
              </a:rPr>
              <a:t>Samverkansarenan tar fram förslag på konkreta satsningar som rådet föreslås ta ställning till. </a:t>
            </a:r>
          </a:p>
          <a:p>
            <a:pPr>
              <a:spcBef>
                <a:spcPts val="1800"/>
              </a:spcBef>
              <a:spcAft>
                <a:spcPts val="300"/>
              </a:spcAft>
            </a:pPr>
            <a:r>
              <a:rPr lang="sv-SE" sz="12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del initiativ blir uppdrag inom Klimatrådets organisation och utförs av utsedda arbetsgrupper.</a:t>
            </a:r>
          </a:p>
          <a:p>
            <a:pPr>
              <a:lnSpc>
                <a:spcPts val="1600"/>
              </a:lnSpc>
              <a:spcAft>
                <a:spcPts val="1200"/>
              </a:spcAft>
            </a:pPr>
            <a:endParaRPr lang="sv-SE" sz="1200" dirty="0"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600"/>
              </a:lnSpc>
              <a:spcAft>
                <a:spcPts val="1200"/>
              </a:spcAft>
            </a:pPr>
            <a:r>
              <a:rPr lang="sv-SE" sz="12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Andra initiativ lever vidare och genomförs utanför Klimatrådets organisation i den egna organisationen eller tillsammans med aktörer i de egna nätverken.</a:t>
            </a:r>
          </a:p>
          <a:p>
            <a:pPr>
              <a:lnSpc>
                <a:spcPts val="1600"/>
              </a:lnSpc>
              <a:spcAft>
                <a:spcPts val="1200"/>
              </a:spcAft>
            </a:pPr>
            <a:r>
              <a:rPr lang="sv-SE" sz="12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Resultat och goda exempel återförs till samverkansarenan så att de kan spridas vidare till andra.</a:t>
            </a:r>
            <a:endParaRPr lang="sv-SE" sz="1200" dirty="0">
              <a:effectLst/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1200" dirty="0">
              <a:latin typeface="Gill Sans MT" panose="020B0502020104020203" pitchFamily="34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295E0-0D87-402E-B804-1BE4FD8A714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8085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latin typeface="Gill Sans MT" panose="020B0502020104020203" pitchFamily="34" charset="0"/>
              </a:rPr>
              <a:t>Dialogen samlar goda exempel och föder idéer om hur vi tillsammans eller inom respektive organisationen kan bidra till ett hållbart län att leva och verka 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>
              <a:latin typeface="Gill Sans MT" panose="020B05020201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latin typeface="Gill Sans MT" panose="020B0502020104020203" pitchFamily="34" charset="0"/>
              </a:rPr>
              <a:t>Exempel på projekt: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latin typeface="Gill Sans MT" panose="020B0502020104020203" pitchFamily="34" charset="0"/>
              </a:rPr>
              <a:t>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latin typeface="Gill Sans MT" panose="020B0502020104020203" pitchFamily="34" charset="0"/>
              </a:rPr>
              <a:t>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latin typeface="Gill Sans MT" panose="020B0502020104020203" pitchFamily="34" charset="0"/>
              </a:rPr>
              <a:t>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>
              <a:latin typeface="Gill Sans MT" panose="020B05020201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>
              <a:latin typeface="Gill Sans MT" panose="020B0502020104020203" pitchFamily="34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295E0-0D87-402E-B804-1BE4FD8A714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8498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D5A260-DC5C-4AFC-8FA4-AA62EF82573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963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27C1AD-73EB-2DE4-0EA4-DEBBB301B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72FAFF2-C55F-CAB4-B3F5-B6E9AAC912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D16AC81-5C15-103C-834E-9A15259F4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4F44-EDE9-43F8-9A04-0D1B2E265EEB}" type="datetimeFigureOut">
              <a:rPr lang="sv-SE" smtClean="0"/>
              <a:t>2025-06-26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E034182-ACD5-E053-EBA1-BFA32CB44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4259506-C887-70B7-7BB3-714B2BFDB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0194-5A0E-40AA-B21E-F10CC0EC31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6949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0BE233-AAAB-AB43-7197-0045CB218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FF86B87-89BB-B420-4C82-12498EF081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3356FE0-A283-28EA-0B32-7B7E1A5AD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4F44-EDE9-43F8-9A04-0D1B2E265EEB}" type="datetimeFigureOut">
              <a:rPr lang="sv-SE" smtClean="0"/>
              <a:t>2025-06-26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9957716-8603-B739-C638-8F4A7500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33681A-E7DC-B52B-4A83-AD385B2D3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0194-5A0E-40AA-B21E-F10CC0EC31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4072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9A03AEBB-9FBF-9A29-61C3-BD06D502F4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8BB8B7A-D745-613B-AAB8-7362860D45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CCA78FB-B76C-667B-26C5-1B4166AC2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4F44-EDE9-43F8-9A04-0D1B2E265EEB}" type="datetimeFigureOut">
              <a:rPr lang="sv-SE" smtClean="0"/>
              <a:t>2025-06-26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4E1FF62-598D-37DA-4B7D-4EB110907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9C37693-9DB5-52A9-1BA5-42084868F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0194-5A0E-40AA-B21E-F10CC0EC31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9322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17393D-C217-4942-91F0-33809A164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9ACEA2F-C4A7-4855-A732-E4B28235F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413E01-0C75-4D5F-83B0-2369113AC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956B-929F-44DC-B2F2-8550BBC7A3E7}" type="datetimeFigureOut">
              <a:rPr lang="sv-SE" smtClean="0"/>
              <a:t>2025-06-26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07FA13A-B552-444E-968B-51BB92540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1C0CD22-1B7A-47C5-BCCE-A8E18FE1C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EA28F-3C5B-4E42-A763-EA81034BA5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6545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7981C-3A93-4B0C-9028-28FD693968EB}" type="datetimeFigureOut">
              <a:rPr lang="sv-SE" smtClean="0"/>
              <a:t>2025-06-26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D08D-6761-4824-B40D-C28C6D444BB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8304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7981C-3A93-4B0C-9028-28FD693968EB}" type="datetimeFigureOut">
              <a:rPr lang="sv-SE" smtClean="0"/>
              <a:t>2025-06-26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D08D-6761-4824-B40D-C28C6D444BB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1975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0011F3-4323-4825-7554-5747F353C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0E4475B-4E9D-5733-2B8A-1FA2A0CE1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A39826C-DB3B-8E51-F365-C28ED6844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4F44-EDE9-43F8-9A04-0D1B2E265EEB}" type="datetimeFigureOut">
              <a:rPr lang="sv-SE" smtClean="0"/>
              <a:t>2025-06-26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CBF5D75-2EC8-8075-AD90-05E233ACF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28ECFD8-C80C-487C-44F2-75527CD5A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0194-5A0E-40AA-B21E-F10CC0EC31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261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3A1479-B7D5-05F7-46E0-215F50796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08EAA84-2894-6E8C-4EC6-CBF1611E3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1FD01B2-4757-5777-E662-FC8F3BC4F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4F44-EDE9-43F8-9A04-0D1B2E265EEB}" type="datetimeFigureOut">
              <a:rPr lang="sv-SE" smtClean="0"/>
              <a:t>2025-06-26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F526E3-B811-F431-BF0E-BECA836B8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CFD0B3F-1308-9CB3-EEB6-7DEED8383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0194-5A0E-40AA-B21E-F10CC0EC31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9572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AB2746-050C-7983-E457-DA3C11364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CA23219-A933-7C4E-0047-AA0C3D83B2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D8EBC1C-B896-0BC8-2340-8819EE819A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16DAFF8-E08E-3521-5D32-12819B7D7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4F44-EDE9-43F8-9A04-0D1B2E265EEB}" type="datetimeFigureOut">
              <a:rPr lang="sv-SE" smtClean="0"/>
              <a:t>2025-06-26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49D96C1-C853-EC0D-F535-177DA7E94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2B6E8E5-3084-DC78-EC4C-3A81B396D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0194-5A0E-40AA-B21E-F10CC0EC31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9037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565AD4-06ED-1585-7333-E9569667E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D08BD13-4DF7-D67A-2923-A294567CC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7E840B0-8534-12DB-BA05-C0A2E6B741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6D5D990-949F-D91D-860D-59250F72DD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2A83785-134B-E66E-3B88-D201170B32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C57F22B-153E-0DA3-2D33-2D2F232E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4F44-EDE9-43F8-9A04-0D1B2E265EEB}" type="datetimeFigureOut">
              <a:rPr lang="sv-SE" smtClean="0"/>
              <a:t>2025-06-26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04359ED7-7F7A-3D80-171D-B791D1CF9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B7401D2-C132-821C-271D-741DB7495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0194-5A0E-40AA-B21E-F10CC0EC31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0237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CCC769-A4D6-DFD8-3C5C-93C6ED241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ED274EE-EFBD-63B1-BDD4-D07880636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4F44-EDE9-43F8-9A04-0D1B2E265EEB}" type="datetimeFigureOut">
              <a:rPr lang="sv-SE" smtClean="0"/>
              <a:t>2025-06-26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56E1F37-883F-01C8-3837-A5276F435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025059D-3435-2FE2-CFCF-A9EBC1578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0194-5A0E-40AA-B21E-F10CC0EC31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437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8D0B403-C92D-1908-C922-DFDA5F555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4F44-EDE9-43F8-9A04-0D1B2E265EEB}" type="datetimeFigureOut">
              <a:rPr lang="sv-SE" smtClean="0"/>
              <a:t>2025-06-26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FCB77DB-71F7-F14D-F7F8-0211F1665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A3393C7-368B-E57F-36C1-93869CF52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0194-5A0E-40AA-B21E-F10CC0EC31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1974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3E4EB9-DE52-62C1-01E9-1D9880A80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E896EAE-BF78-A758-0B95-6F39693D5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40C411B-540C-F3DD-7B33-4B1F60A60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894F10E-3721-25F0-F533-DFDE17B7B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4F44-EDE9-43F8-9A04-0D1B2E265EEB}" type="datetimeFigureOut">
              <a:rPr lang="sv-SE" smtClean="0"/>
              <a:t>2025-06-26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0A6E2C4-5EEF-76C6-1AB4-45F09B253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C05B5BF-93FF-56E0-D679-AE6AAA9E9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0194-5A0E-40AA-B21E-F10CC0EC31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2505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A90187-A841-9381-FE34-A5F743B68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5CFA732-684D-8AAA-7429-CCCD6BE11A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F956485-3ED2-169A-6C84-574A47C203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3CDB40E-2147-1938-0494-A503F70B8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84F44-EDE9-43F8-9A04-0D1B2E265EEB}" type="datetimeFigureOut">
              <a:rPr lang="sv-SE" smtClean="0"/>
              <a:t>2025-06-26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179E3E4-0843-AE53-ACFB-B0559FAC5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6F53102-B5DB-5140-4F57-F9EB01D20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10194-5A0E-40AA-B21E-F10CC0EC31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1110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AC4359E-5A4D-F50D-8A3C-8C4F5B3D5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4932893-3E10-330E-2016-F2349E033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2AD55E8-1608-6231-C332-EBDD1B7454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84F44-EDE9-43F8-9A04-0D1B2E265EEB}" type="datetimeFigureOut">
              <a:rPr lang="sv-SE" smtClean="0"/>
              <a:t>2025-06-26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0F78ABA-967C-CE7C-2028-CAB29833C8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440511C-7612-5447-AA33-1EA44C87A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10194-5A0E-40AA-B21E-F10CC0EC31A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6063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91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96752FF-7D3F-400B-B4F1-C8D0CDD4F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322523D-A6A6-4083-BEBA-B7DD39157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051DC3A-75C7-458D-974E-8160842E58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9956B-929F-44DC-B2F2-8550BBC7A3E7}" type="datetimeFigureOut">
              <a:rPr lang="sv-SE" smtClean="0"/>
              <a:t>2025-06-26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33E794D-9C4E-4B6E-A47A-DF655D99B7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36C68B7-6781-4BE2-A9D5-179B89D81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EA28F-3C5B-4E42-A763-EA81034BA5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8550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9" Type="http://schemas.openxmlformats.org/officeDocument/2006/relationships/image" Target="../media/image42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42" Type="http://schemas.openxmlformats.org/officeDocument/2006/relationships/image" Target="../media/image45.png"/><Relationship Id="rId47" Type="http://schemas.openxmlformats.org/officeDocument/2006/relationships/image" Target="../media/image50.png"/><Relationship Id="rId50" Type="http://schemas.openxmlformats.org/officeDocument/2006/relationships/image" Target="../media/image5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29" Type="http://schemas.openxmlformats.org/officeDocument/2006/relationships/image" Target="../media/image32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40" Type="http://schemas.openxmlformats.org/officeDocument/2006/relationships/image" Target="../media/image43.png"/><Relationship Id="rId45" Type="http://schemas.openxmlformats.org/officeDocument/2006/relationships/image" Target="../media/image48.png"/><Relationship Id="rId53" Type="http://schemas.openxmlformats.org/officeDocument/2006/relationships/image" Target="../media/image56.png"/><Relationship Id="rId5" Type="http://schemas.openxmlformats.org/officeDocument/2006/relationships/image" Target="../media/image8.jp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4" Type="http://schemas.openxmlformats.org/officeDocument/2006/relationships/image" Target="../media/image47.png"/><Relationship Id="rId52" Type="http://schemas.openxmlformats.org/officeDocument/2006/relationships/image" Target="../media/image55.svg"/><Relationship Id="rId4" Type="http://schemas.openxmlformats.org/officeDocument/2006/relationships/image" Target="../media/image7.jpg"/><Relationship Id="rId9" Type="http://schemas.openxmlformats.org/officeDocument/2006/relationships/image" Target="../media/image12.jp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Relationship Id="rId43" Type="http://schemas.openxmlformats.org/officeDocument/2006/relationships/image" Target="../media/image46.svg"/><Relationship Id="rId48" Type="http://schemas.openxmlformats.org/officeDocument/2006/relationships/image" Target="../media/image51.svg"/><Relationship Id="rId8" Type="http://schemas.openxmlformats.org/officeDocument/2006/relationships/image" Target="../media/image11.jpg"/><Relationship Id="rId51" Type="http://schemas.openxmlformats.org/officeDocument/2006/relationships/image" Target="../media/image54.png"/><Relationship Id="rId3" Type="http://schemas.openxmlformats.org/officeDocument/2006/relationships/image" Target="../media/image6.jp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41.svg"/><Relationship Id="rId46" Type="http://schemas.openxmlformats.org/officeDocument/2006/relationships/image" Target="../media/image49.png"/><Relationship Id="rId20" Type="http://schemas.openxmlformats.org/officeDocument/2006/relationships/image" Target="../media/image23.png"/><Relationship Id="rId41" Type="http://schemas.openxmlformats.org/officeDocument/2006/relationships/image" Target="../media/image44.svg"/><Relationship Id="rId54" Type="http://schemas.openxmlformats.org/officeDocument/2006/relationships/image" Target="../media/image5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9.jpg"/><Relationship Id="rId49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3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6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CDD8E39-EA14-4679-9655-1BFF5A7B6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00" y="642939"/>
            <a:ext cx="9903524" cy="5572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6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5F9EE094-D389-395B-F163-E98E6365D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3514" y="1907752"/>
            <a:ext cx="3042496" cy="304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811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3797707-8810-F6CC-FF81-FBF85951C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979" y="1436844"/>
            <a:ext cx="5070599" cy="189991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sv-SE" sz="4000" b="1" i="1" dirty="0">
                <a:latin typeface="Georgia" panose="02040502050405020303" pitchFamily="18" charset="0"/>
              </a:rPr>
              <a:t>Samverkan för att genomföra klimat- och energistrategin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65EBE6DA-4AC9-A6D5-1B6A-FE195578BDEE}"/>
              </a:ext>
            </a:extLst>
          </p:cNvPr>
          <p:cNvSpPr txBox="1"/>
          <p:nvPr/>
        </p:nvSpPr>
        <p:spPr>
          <a:xfrm>
            <a:off x="74955" y="6588682"/>
            <a:ext cx="69184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800" b="0" i="0" dirty="0">
                <a:solidFill>
                  <a:schemeClr val="bg1"/>
                </a:solidFill>
                <a:effectLst/>
                <a:latin typeface="OpenSans"/>
              </a:rPr>
              <a:t>Camilla Zilo</a:t>
            </a:r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04540CBA-3A10-1853-DAA3-B3EA1D46FD2E}"/>
              </a:ext>
            </a:extLst>
          </p:cNvPr>
          <p:cNvSpPr txBox="1"/>
          <p:nvPr/>
        </p:nvSpPr>
        <p:spPr>
          <a:xfrm>
            <a:off x="1055979" y="3600598"/>
            <a:ext cx="597347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400" dirty="0">
                <a:latin typeface="Gill Sans MT" panose="020B0502020104020203" pitchFamily="34" charset="0"/>
              </a:rPr>
              <a:t>Klimatrådet är en samverkansplattform där näringsliv, kommuner, regionen, myndigheter, högskola och organisationer arbetar tillsammans för att nå visionen och målen i länets klimat- och energistrategi.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CA3A5894-E703-C664-AB1F-CFA5B73D74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0" r="43271"/>
          <a:stretch/>
        </p:blipFill>
        <p:spPr>
          <a:xfrm>
            <a:off x="7740649" y="0"/>
            <a:ext cx="4642661" cy="6858000"/>
          </a:xfrm>
          <a:prstGeom prst="rect">
            <a:avLst/>
          </a:prstGeom>
        </p:spPr>
      </p:pic>
      <p:pic>
        <p:nvPicPr>
          <p:cNvPr id="3" name="Bild 2">
            <a:extLst>
              <a:ext uri="{FF2B5EF4-FFF2-40B4-BE49-F238E27FC236}">
                <a16:creationId xmlns:a16="http://schemas.microsoft.com/office/drawing/2014/main" id="{582E2A93-CE0A-50A3-AEDA-513BDC0327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-7097" b="-7227"/>
          <a:stretch/>
        </p:blipFill>
        <p:spPr>
          <a:xfrm>
            <a:off x="226802" y="148282"/>
            <a:ext cx="1080000" cy="1234688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EA52C057-95CE-7E87-9F75-F06375FD64C1}"/>
              </a:ext>
            </a:extLst>
          </p:cNvPr>
          <p:cNvSpPr txBox="1"/>
          <p:nvPr/>
        </p:nvSpPr>
        <p:spPr>
          <a:xfrm>
            <a:off x="7450149" y="5662365"/>
            <a:ext cx="338554" cy="109260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sv-SE" sz="1000" i="1" dirty="0">
                <a:solidFill>
                  <a:schemeClr val="accent3"/>
                </a:solidFill>
              </a:rPr>
              <a:t>Foto: Pär Axenfjord</a:t>
            </a:r>
          </a:p>
        </p:txBody>
      </p:sp>
    </p:spTree>
    <p:extLst>
      <p:ext uri="{BB962C8B-B14F-4D97-AF65-F5344CB8AC3E}">
        <p14:creationId xmlns:p14="http://schemas.microsoft.com/office/powerpoint/2010/main" val="4171199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ubrik 1">
            <a:extLst>
              <a:ext uri="{FF2B5EF4-FFF2-40B4-BE49-F238E27FC236}">
                <a16:creationId xmlns:a16="http://schemas.microsoft.com/office/drawing/2014/main" id="{437D61BA-EFD7-B0EB-BA54-B2C20A7171EA}"/>
              </a:ext>
            </a:extLst>
          </p:cNvPr>
          <p:cNvSpPr txBox="1">
            <a:spLocks/>
          </p:cNvSpPr>
          <p:nvPr/>
        </p:nvSpPr>
        <p:spPr>
          <a:xfrm>
            <a:off x="359331" y="-272528"/>
            <a:ext cx="10234410" cy="1934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Vi är Klimatrådet Jönköpings län</a:t>
            </a:r>
          </a:p>
        </p:txBody>
      </p:sp>
      <p:pic>
        <p:nvPicPr>
          <p:cNvPr id="13" name="Bildobjekt 12" descr="Logotyp Jönköpings kommun">
            <a:extLst>
              <a:ext uri="{FF2B5EF4-FFF2-40B4-BE49-F238E27FC236}">
                <a16:creationId xmlns:a16="http://schemas.microsoft.com/office/drawing/2014/main" id="{8E6557E8-8493-27C5-B5FA-4425E0861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315" y="2907863"/>
            <a:ext cx="1290948" cy="950446"/>
          </a:xfrm>
          <a:prstGeom prst="rect">
            <a:avLst/>
          </a:prstGeom>
        </p:spPr>
      </p:pic>
      <p:pic>
        <p:nvPicPr>
          <p:cNvPr id="15" name="Bildobjekt 14" descr="Logotyp Husqvarna">
            <a:extLst>
              <a:ext uri="{FF2B5EF4-FFF2-40B4-BE49-F238E27FC236}">
                <a16:creationId xmlns:a16="http://schemas.microsoft.com/office/drawing/2014/main" id="{79F67173-0DFD-12F1-6AA1-49EBE1FC9E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56" y="2643210"/>
            <a:ext cx="1198289" cy="1198289"/>
          </a:xfrm>
          <a:prstGeom prst="rect">
            <a:avLst/>
          </a:prstGeom>
        </p:spPr>
      </p:pic>
      <p:pic>
        <p:nvPicPr>
          <p:cNvPr id="17" name="Bildobjekt 16" descr="Logotyp Jönköping University">
            <a:extLst>
              <a:ext uri="{FF2B5EF4-FFF2-40B4-BE49-F238E27FC236}">
                <a16:creationId xmlns:a16="http://schemas.microsoft.com/office/drawing/2014/main" id="{2ED0FD64-8C80-8CE2-6517-D64A017071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40" y="3227868"/>
            <a:ext cx="1542771" cy="1542771"/>
          </a:xfrm>
          <a:prstGeom prst="rect">
            <a:avLst/>
          </a:prstGeom>
        </p:spPr>
      </p:pic>
      <p:pic>
        <p:nvPicPr>
          <p:cNvPr id="28" name="Bildobjekt 27" descr="Logotyp Länsstyrelsen Jönköpings län">
            <a:extLst>
              <a:ext uri="{FF2B5EF4-FFF2-40B4-BE49-F238E27FC236}">
                <a16:creationId xmlns:a16="http://schemas.microsoft.com/office/drawing/2014/main" id="{498939DB-091D-5A7E-4EDD-8E93CA186E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9328" y="3646878"/>
            <a:ext cx="1556880" cy="832391"/>
          </a:xfrm>
          <a:prstGeom prst="rect">
            <a:avLst/>
          </a:prstGeom>
        </p:spPr>
      </p:pic>
      <p:pic>
        <p:nvPicPr>
          <p:cNvPr id="30" name="Bildobjekt 29" descr="Logotyp Försvarsmakten">
            <a:extLst>
              <a:ext uri="{FF2B5EF4-FFF2-40B4-BE49-F238E27FC236}">
                <a16:creationId xmlns:a16="http://schemas.microsoft.com/office/drawing/2014/main" id="{FC03F0B2-AC2E-CD44-4FCE-A97C546787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7139" y="2213385"/>
            <a:ext cx="1825292" cy="586405"/>
          </a:xfrm>
          <a:prstGeom prst="rect">
            <a:avLst/>
          </a:prstGeom>
        </p:spPr>
      </p:pic>
      <p:pic>
        <p:nvPicPr>
          <p:cNvPr id="32" name="Bildobjekt 31" descr="Logotyp Jönköping Energi">
            <a:extLst>
              <a:ext uri="{FF2B5EF4-FFF2-40B4-BE49-F238E27FC236}">
                <a16:creationId xmlns:a16="http://schemas.microsoft.com/office/drawing/2014/main" id="{E8B76704-0BF2-F8D7-0C03-47C0B3DE99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413" y="3128804"/>
            <a:ext cx="1262062" cy="472372"/>
          </a:xfrm>
          <a:prstGeom prst="rect">
            <a:avLst/>
          </a:prstGeom>
        </p:spPr>
      </p:pic>
      <p:pic>
        <p:nvPicPr>
          <p:cNvPr id="34" name="Bildobjekt 33" descr="Logotyp Värnamo Energi">
            <a:extLst>
              <a:ext uri="{FF2B5EF4-FFF2-40B4-BE49-F238E27FC236}">
                <a16:creationId xmlns:a16="http://schemas.microsoft.com/office/drawing/2014/main" id="{97CBF13E-8303-647B-E43D-760EFFC5A5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58" y="5717259"/>
            <a:ext cx="1538782" cy="1154086"/>
          </a:xfrm>
          <a:prstGeom prst="rect">
            <a:avLst/>
          </a:prstGeom>
        </p:spPr>
      </p:pic>
      <p:pic>
        <p:nvPicPr>
          <p:cNvPr id="36" name="Bildobjekt 35" descr="Logotyp Garo">
            <a:extLst>
              <a:ext uri="{FF2B5EF4-FFF2-40B4-BE49-F238E27FC236}">
                <a16:creationId xmlns:a16="http://schemas.microsoft.com/office/drawing/2014/main" id="{515E8B10-373F-4CC4-DAF5-799F032F40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28655" y="2132028"/>
            <a:ext cx="1199975" cy="787713"/>
          </a:xfrm>
          <a:prstGeom prst="rect">
            <a:avLst/>
          </a:prstGeom>
        </p:spPr>
      </p:pic>
      <p:pic>
        <p:nvPicPr>
          <p:cNvPr id="38" name="Bildobjekt 37" descr="Logotyp Atteviks">
            <a:extLst>
              <a:ext uri="{FF2B5EF4-FFF2-40B4-BE49-F238E27FC236}">
                <a16:creationId xmlns:a16="http://schemas.microsoft.com/office/drawing/2014/main" id="{81DB6D8B-E431-216F-BE88-C6D833E375D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33203" y="1430975"/>
            <a:ext cx="1198290" cy="485973"/>
          </a:xfrm>
          <a:prstGeom prst="rect">
            <a:avLst/>
          </a:prstGeom>
        </p:spPr>
      </p:pic>
      <p:pic>
        <p:nvPicPr>
          <p:cNvPr id="40" name="Bildobjekt 39" descr="Logotyp Skanska">
            <a:extLst>
              <a:ext uri="{FF2B5EF4-FFF2-40B4-BE49-F238E27FC236}">
                <a16:creationId xmlns:a16="http://schemas.microsoft.com/office/drawing/2014/main" id="{F8421206-AFFD-B40C-6A35-3EF679FF153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6062" y="5390318"/>
            <a:ext cx="1499604" cy="412812"/>
          </a:xfrm>
          <a:prstGeom prst="rect">
            <a:avLst/>
          </a:prstGeom>
        </p:spPr>
      </p:pic>
      <p:pic>
        <p:nvPicPr>
          <p:cNvPr id="44" name="Bildobjekt 43" descr="Logotyp Swegon">
            <a:extLst>
              <a:ext uri="{FF2B5EF4-FFF2-40B4-BE49-F238E27FC236}">
                <a16:creationId xmlns:a16="http://schemas.microsoft.com/office/drawing/2014/main" id="{043833ED-9EBE-E52C-AB6E-1199E3809BB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65361" y="5390318"/>
            <a:ext cx="1447471" cy="422180"/>
          </a:xfrm>
          <a:prstGeom prst="rect">
            <a:avLst/>
          </a:prstGeom>
        </p:spPr>
      </p:pic>
      <p:pic>
        <p:nvPicPr>
          <p:cNvPr id="46" name="Bildobjekt 45" descr="Logotyp Ragnsells">
            <a:extLst>
              <a:ext uri="{FF2B5EF4-FFF2-40B4-BE49-F238E27FC236}">
                <a16:creationId xmlns:a16="http://schemas.microsoft.com/office/drawing/2014/main" id="{A5380343-0470-3F1B-5DBC-38940E9A52D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50610" y="4598921"/>
            <a:ext cx="1686539" cy="537468"/>
          </a:xfrm>
          <a:prstGeom prst="rect">
            <a:avLst/>
          </a:prstGeom>
        </p:spPr>
      </p:pic>
      <p:pic>
        <p:nvPicPr>
          <p:cNvPr id="50" name="Bildobjekt 49" descr="Logotyp FC Gruppen">
            <a:extLst>
              <a:ext uri="{FF2B5EF4-FFF2-40B4-BE49-F238E27FC236}">
                <a16:creationId xmlns:a16="http://schemas.microsoft.com/office/drawing/2014/main" id="{F307CEF9-A61B-C8E2-CFEB-599A501D87D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2233" y="2322470"/>
            <a:ext cx="1574763" cy="409439"/>
          </a:xfrm>
          <a:prstGeom prst="rect">
            <a:avLst/>
          </a:prstGeom>
        </p:spPr>
      </p:pic>
      <p:pic>
        <p:nvPicPr>
          <p:cNvPr id="56" name="Bildobjekt 55" descr="Logotyp Friskis och Svettis">
            <a:extLst>
              <a:ext uri="{FF2B5EF4-FFF2-40B4-BE49-F238E27FC236}">
                <a16:creationId xmlns:a16="http://schemas.microsoft.com/office/drawing/2014/main" id="{BB6A783D-1CF8-B206-A2E0-E38F99F1040B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5818" t="22534" r="15891" b="18089"/>
          <a:stretch/>
        </p:blipFill>
        <p:spPr>
          <a:xfrm>
            <a:off x="2195740" y="2230777"/>
            <a:ext cx="667768" cy="601345"/>
          </a:xfrm>
          <a:prstGeom prst="rect">
            <a:avLst/>
          </a:prstGeom>
        </p:spPr>
      </p:pic>
      <p:pic>
        <p:nvPicPr>
          <p:cNvPr id="58" name="Bildobjekt 57" descr="Logotyp Länsförsäkringar">
            <a:extLst>
              <a:ext uri="{FF2B5EF4-FFF2-40B4-BE49-F238E27FC236}">
                <a16:creationId xmlns:a16="http://schemas.microsoft.com/office/drawing/2014/main" id="{631A4363-F97A-D79A-6285-5F26A74A885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681125" y="3864244"/>
            <a:ext cx="1802302" cy="454068"/>
          </a:xfrm>
          <a:prstGeom prst="rect">
            <a:avLst/>
          </a:prstGeom>
        </p:spPr>
      </p:pic>
      <p:pic>
        <p:nvPicPr>
          <p:cNvPr id="60" name="Bildobjekt 59" descr="Logotyp Vetlanda">
            <a:extLst>
              <a:ext uri="{FF2B5EF4-FFF2-40B4-BE49-F238E27FC236}">
                <a16:creationId xmlns:a16="http://schemas.microsoft.com/office/drawing/2014/main" id="{8842AB46-D688-8CA1-5594-9DBFAA4C15B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71781" y="6027270"/>
            <a:ext cx="1447471" cy="538886"/>
          </a:xfrm>
          <a:prstGeom prst="rect">
            <a:avLst/>
          </a:prstGeom>
        </p:spPr>
      </p:pic>
      <p:pic>
        <p:nvPicPr>
          <p:cNvPr id="62" name="Bildobjekt 61" descr="Logotyp Värnamo kommun">
            <a:extLst>
              <a:ext uri="{FF2B5EF4-FFF2-40B4-BE49-F238E27FC236}">
                <a16:creationId xmlns:a16="http://schemas.microsoft.com/office/drawing/2014/main" id="{7A4EFFD1-5781-BDA8-DFBD-E94BEF029E9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196234" y="6120148"/>
            <a:ext cx="1450182" cy="541485"/>
          </a:xfrm>
          <a:prstGeom prst="rect">
            <a:avLst/>
          </a:prstGeom>
        </p:spPr>
      </p:pic>
      <p:pic>
        <p:nvPicPr>
          <p:cNvPr id="64" name="Bildobjekt 63" descr="Logotyp June Avfall och Miljö">
            <a:extLst>
              <a:ext uri="{FF2B5EF4-FFF2-40B4-BE49-F238E27FC236}">
                <a16:creationId xmlns:a16="http://schemas.microsoft.com/office/drawing/2014/main" id="{2E194F39-69C4-73AF-E9AC-1993CA3A87C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945740" y="3069005"/>
            <a:ext cx="1602549" cy="525677"/>
          </a:xfrm>
          <a:prstGeom prst="rect">
            <a:avLst/>
          </a:prstGeom>
        </p:spPr>
      </p:pic>
      <p:pic>
        <p:nvPicPr>
          <p:cNvPr id="70" name="Bildobjekt 69" descr="Logotyp Sweco">
            <a:extLst>
              <a:ext uri="{FF2B5EF4-FFF2-40B4-BE49-F238E27FC236}">
                <a16:creationId xmlns:a16="http://schemas.microsoft.com/office/drawing/2014/main" id="{2A21A8BC-A2A5-2A60-D51D-1558E7AB95A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090580" y="5260192"/>
            <a:ext cx="1708341" cy="595729"/>
          </a:xfrm>
          <a:prstGeom prst="rect">
            <a:avLst/>
          </a:prstGeom>
        </p:spPr>
      </p:pic>
      <p:pic>
        <p:nvPicPr>
          <p:cNvPr id="74" name="Bildobjekt 73" descr="Logotyp RISE">
            <a:extLst>
              <a:ext uri="{FF2B5EF4-FFF2-40B4-BE49-F238E27FC236}">
                <a16:creationId xmlns:a16="http://schemas.microsoft.com/office/drawing/2014/main" id="{13CC48E6-0AB2-972D-2CF3-3D5B33778CB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150256" y="4585721"/>
            <a:ext cx="461238" cy="562868"/>
          </a:xfrm>
          <a:prstGeom prst="rect">
            <a:avLst/>
          </a:prstGeom>
        </p:spPr>
      </p:pic>
      <p:pic>
        <p:nvPicPr>
          <p:cNvPr id="76" name="Bildobjekt 75" descr="Logotyp Naturskyddsföreningen">
            <a:extLst>
              <a:ext uri="{FF2B5EF4-FFF2-40B4-BE49-F238E27FC236}">
                <a16:creationId xmlns:a16="http://schemas.microsoft.com/office/drawing/2014/main" id="{ACE15047-4EE7-B9AA-2FBF-DBC20B29B42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032339" y="4585721"/>
            <a:ext cx="2262030" cy="489647"/>
          </a:xfrm>
          <a:prstGeom prst="rect">
            <a:avLst/>
          </a:prstGeom>
        </p:spPr>
      </p:pic>
      <p:pic>
        <p:nvPicPr>
          <p:cNvPr id="78" name="Bildobjekt 77" descr="Logotyp Vaggeryds kommun">
            <a:extLst>
              <a:ext uri="{FF2B5EF4-FFF2-40B4-BE49-F238E27FC236}">
                <a16:creationId xmlns:a16="http://schemas.microsoft.com/office/drawing/2014/main" id="{5F732289-715A-BB1E-4C13-45BFA3848F2D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333203" y="6120148"/>
            <a:ext cx="1629850" cy="488955"/>
          </a:xfrm>
          <a:prstGeom prst="rect">
            <a:avLst/>
          </a:prstGeom>
        </p:spPr>
      </p:pic>
      <p:pic>
        <p:nvPicPr>
          <p:cNvPr id="26" name="Bildobjekt 25" descr="Logotyp Region Jönköpings län">
            <a:extLst>
              <a:ext uri="{FF2B5EF4-FFF2-40B4-BE49-F238E27FC236}">
                <a16:creationId xmlns:a16="http://schemas.microsoft.com/office/drawing/2014/main" id="{269AB7C4-EA99-C563-7CD2-825F5B965BBE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150390" y="4563593"/>
            <a:ext cx="1641256" cy="533902"/>
          </a:xfrm>
          <a:prstGeom prst="rect">
            <a:avLst/>
          </a:prstGeom>
        </p:spPr>
      </p:pic>
      <p:pic>
        <p:nvPicPr>
          <p:cNvPr id="3" name="Bildobjekt 2" descr="Logotyp Länstrafiken">
            <a:extLst>
              <a:ext uri="{FF2B5EF4-FFF2-40B4-BE49-F238E27FC236}">
                <a16:creationId xmlns:a16="http://schemas.microsoft.com/office/drawing/2014/main" id="{AB6BE239-738F-569F-807E-A9AAE3AF83B5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597208" y="3847138"/>
            <a:ext cx="1737523" cy="521258"/>
          </a:xfrm>
          <a:prstGeom prst="rect">
            <a:avLst/>
          </a:prstGeom>
        </p:spPr>
      </p:pic>
      <p:pic>
        <p:nvPicPr>
          <p:cNvPr id="5" name="Bildobjekt 4" descr="Logotyp Energi kontor Norra Småland">
            <a:extLst>
              <a:ext uri="{FF2B5EF4-FFF2-40B4-BE49-F238E27FC236}">
                <a16:creationId xmlns:a16="http://schemas.microsoft.com/office/drawing/2014/main" id="{56E5379E-A791-8530-198B-3684C78A6B9A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423068" y="1437716"/>
            <a:ext cx="1291231" cy="515407"/>
          </a:xfrm>
          <a:prstGeom prst="rect">
            <a:avLst/>
          </a:prstGeom>
        </p:spPr>
      </p:pic>
      <p:pic>
        <p:nvPicPr>
          <p:cNvPr id="9" name="Bildobjekt 8" descr="Logotyp Hydro">
            <a:extLst>
              <a:ext uri="{FF2B5EF4-FFF2-40B4-BE49-F238E27FC236}">
                <a16:creationId xmlns:a16="http://schemas.microsoft.com/office/drawing/2014/main" id="{5AF91631-237B-A016-A231-761F3DD3AEB9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720142" y="2876719"/>
            <a:ext cx="815438" cy="748500"/>
          </a:xfrm>
          <a:prstGeom prst="rect">
            <a:avLst/>
          </a:prstGeom>
        </p:spPr>
      </p:pic>
      <p:pic>
        <p:nvPicPr>
          <p:cNvPr id="11" name="Bildobjekt 10" descr="Logotyp Habo kommun">
            <a:extLst>
              <a:ext uri="{FF2B5EF4-FFF2-40B4-BE49-F238E27FC236}">
                <a16:creationId xmlns:a16="http://schemas.microsoft.com/office/drawing/2014/main" id="{D824A4FE-E002-D255-6010-83E4DCDA9EB0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910442" y="2326847"/>
            <a:ext cx="1111053" cy="431525"/>
          </a:xfrm>
          <a:prstGeom prst="rect">
            <a:avLst/>
          </a:prstGeom>
        </p:spPr>
      </p:pic>
      <p:pic>
        <p:nvPicPr>
          <p:cNvPr id="14" name="Bildobjekt 13" descr="Logotyp Aneby kommun">
            <a:extLst>
              <a:ext uri="{FF2B5EF4-FFF2-40B4-BE49-F238E27FC236}">
                <a16:creationId xmlns:a16="http://schemas.microsoft.com/office/drawing/2014/main" id="{FFF372DE-76D2-5F04-6699-26D1521FE619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962827" y="1423567"/>
            <a:ext cx="1129259" cy="523025"/>
          </a:xfrm>
          <a:prstGeom prst="rect">
            <a:avLst/>
          </a:prstGeom>
        </p:spPr>
      </p:pic>
      <p:pic>
        <p:nvPicPr>
          <p:cNvPr id="18" name="Bildobjekt 17" descr="Logotyp Eksjö kommun">
            <a:extLst>
              <a:ext uri="{FF2B5EF4-FFF2-40B4-BE49-F238E27FC236}">
                <a16:creationId xmlns:a16="http://schemas.microsoft.com/office/drawing/2014/main" id="{82B166D8-3647-336A-6BA1-3C7CA2C13768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537789" y="1432449"/>
            <a:ext cx="912180" cy="541227"/>
          </a:xfrm>
          <a:prstGeom prst="rect">
            <a:avLst/>
          </a:prstGeom>
        </p:spPr>
      </p:pic>
      <p:pic>
        <p:nvPicPr>
          <p:cNvPr id="25" name="Bildobjekt 24" descr="Logotyp Nässjö kommun">
            <a:extLst>
              <a:ext uri="{FF2B5EF4-FFF2-40B4-BE49-F238E27FC236}">
                <a16:creationId xmlns:a16="http://schemas.microsoft.com/office/drawing/2014/main" id="{C33BE1AC-F398-2A4F-0291-10977A1283A6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556526" y="4520420"/>
            <a:ext cx="1331926" cy="658128"/>
          </a:xfrm>
          <a:prstGeom prst="rect">
            <a:avLst/>
          </a:prstGeom>
        </p:spPr>
      </p:pic>
      <p:pic>
        <p:nvPicPr>
          <p:cNvPr id="29" name="Bildobjekt 28" descr="Logotyp Gnosjö kommun">
            <a:extLst>
              <a:ext uri="{FF2B5EF4-FFF2-40B4-BE49-F238E27FC236}">
                <a16:creationId xmlns:a16="http://schemas.microsoft.com/office/drawing/2014/main" id="{F0999294-95FF-1ED9-5CDC-0BF33E94EE68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7883654" y="2353071"/>
            <a:ext cx="1607086" cy="433283"/>
          </a:xfrm>
          <a:prstGeom prst="rect">
            <a:avLst/>
          </a:prstGeom>
        </p:spPr>
      </p:pic>
      <p:pic>
        <p:nvPicPr>
          <p:cNvPr id="33" name="Bildobjekt 32" descr="Logotyp Gislaveds kommun">
            <a:extLst>
              <a:ext uri="{FF2B5EF4-FFF2-40B4-BE49-F238E27FC236}">
                <a16:creationId xmlns:a16="http://schemas.microsoft.com/office/drawing/2014/main" id="{0B342E68-D431-1503-9B91-990B1E422E2C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249904" y="2272399"/>
            <a:ext cx="1359411" cy="485973"/>
          </a:xfrm>
          <a:prstGeom prst="rect">
            <a:avLst/>
          </a:prstGeom>
        </p:spPr>
      </p:pic>
      <p:pic>
        <p:nvPicPr>
          <p:cNvPr id="41" name="Bildobjekt 40" descr="logotyp Tranås kommun">
            <a:extLst>
              <a:ext uri="{FF2B5EF4-FFF2-40B4-BE49-F238E27FC236}">
                <a16:creationId xmlns:a16="http://schemas.microsoft.com/office/drawing/2014/main" id="{04902A71-8C25-4657-AC4B-537E64847B0E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41265" y="6002839"/>
            <a:ext cx="1028234" cy="641467"/>
          </a:xfrm>
          <a:prstGeom prst="rect">
            <a:avLst/>
          </a:prstGeom>
        </p:spPr>
      </p:pic>
      <p:pic>
        <p:nvPicPr>
          <p:cNvPr id="6" name="Bildobjekt 5" descr="Logotyp Mullsjö kommun">
            <a:extLst>
              <a:ext uri="{FF2B5EF4-FFF2-40B4-BE49-F238E27FC236}">
                <a16:creationId xmlns:a16="http://schemas.microsoft.com/office/drawing/2014/main" id="{B3118ED9-7287-BCA7-2C0C-2011AAF5FFBC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36" y="4672638"/>
            <a:ext cx="1262480" cy="403226"/>
          </a:xfrm>
          <a:prstGeom prst="rect">
            <a:avLst/>
          </a:prstGeom>
        </p:spPr>
      </p:pic>
      <p:pic>
        <p:nvPicPr>
          <p:cNvPr id="10" name="Bild 9" descr="Logotyp Skogsstyrelsen">
            <a:extLst>
              <a:ext uri="{FF2B5EF4-FFF2-40B4-BE49-F238E27FC236}">
                <a16:creationId xmlns:a16="http://schemas.microsoft.com/office/drawing/2014/main" id="{DE40DF6C-D7AE-A994-49DB-F56EDD86E850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rcRect l="23592" t="45517" r="23571" b="44015"/>
          <a:stretch/>
        </p:blipFill>
        <p:spPr>
          <a:xfrm>
            <a:off x="2074239" y="5327281"/>
            <a:ext cx="1922161" cy="538886"/>
          </a:xfrm>
          <a:prstGeom prst="rect">
            <a:avLst/>
          </a:prstGeom>
        </p:spPr>
      </p:pic>
      <p:pic>
        <p:nvPicPr>
          <p:cNvPr id="16" name="Bildobjekt 15" descr="Logotyp LRF">
            <a:extLst>
              <a:ext uri="{FF2B5EF4-FFF2-40B4-BE49-F238E27FC236}">
                <a16:creationId xmlns:a16="http://schemas.microsoft.com/office/drawing/2014/main" id="{1A322899-9FE0-2ADA-5840-3D9D46E76822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833" y="3910745"/>
            <a:ext cx="1656668" cy="414167"/>
          </a:xfrm>
          <a:prstGeom prst="rect">
            <a:avLst/>
          </a:prstGeom>
        </p:spPr>
      </p:pic>
      <p:pic>
        <p:nvPicPr>
          <p:cNvPr id="22" name="Bild 21" descr="Logotyp Castellum">
            <a:extLst>
              <a:ext uri="{FF2B5EF4-FFF2-40B4-BE49-F238E27FC236}">
                <a16:creationId xmlns:a16="http://schemas.microsoft.com/office/drawing/2014/main" id="{5904B64E-33FF-1869-B4CC-0EEDDEDDDC3F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4822431" y="1550663"/>
            <a:ext cx="1261208" cy="319828"/>
          </a:xfrm>
          <a:prstGeom prst="rect">
            <a:avLst/>
          </a:prstGeom>
        </p:spPr>
      </p:pic>
      <p:pic>
        <p:nvPicPr>
          <p:cNvPr id="31" name="Bild 30" descr="Logotyp Elmia">
            <a:extLst>
              <a:ext uri="{FF2B5EF4-FFF2-40B4-BE49-F238E27FC236}">
                <a16:creationId xmlns:a16="http://schemas.microsoft.com/office/drawing/2014/main" id="{8E0DE81A-6314-B9C9-40B6-D5FFFD08B078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7833901" y="1550663"/>
            <a:ext cx="1114425" cy="304800"/>
          </a:xfrm>
          <a:prstGeom prst="rect">
            <a:avLst/>
          </a:prstGeom>
        </p:spPr>
      </p:pic>
      <p:pic>
        <p:nvPicPr>
          <p:cNvPr id="8" name="Bildobjekt 7" descr="Logotyp Sävsjö kommun">
            <a:extLst>
              <a:ext uri="{FF2B5EF4-FFF2-40B4-BE49-F238E27FC236}">
                <a16:creationId xmlns:a16="http://schemas.microsoft.com/office/drawing/2014/main" id="{2BD34115-AF67-41A2-6920-67AEF4FDA26E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393" y="5405890"/>
            <a:ext cx="996020" cy="392823"/>
          </a:xfrm>
          <a:prstGeom prst="rect">
            <a:avLst/>
          </a:prstGeom>
        </p:spPr>
      </p:pic>
      <p:pic>
        <p:nvPicPr>
          <p:cNvPr id="4" name="Bildobjekt 3" descr="Logotyp Trafikverket">
            <a:extLst>
              <a:ext uri="{FF2B5EF4-FFF2-40B4-BE49-F238E27FC236}">
                <a16:creationId xmlns:a16="http://schemas.microsoft.com/office/drawing/2014/main" id="{F144162A-93D5-3853-B10F-59D2729A7737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068" y="5405890"/>
            <a:ext cx="1588429" cy="311369"/>
          </a:xfrm>
          <a:prstGeom prst="rect">
            <a:avLst/>
          </a:prstGeom>
        </p:spPr>
      </p:pic>
      <p:pic>
        <p:nvPicPr>
          <p:cNvPr id="2" name="Bildobjekt 1" descr="Logotyp HSB">
            <a:extLst>
              <a:ext uri="{FF2B5EF4-FFF2-40B4-BE49-F238E27FC236}">
                <a16:creationId xmlns:a16="http://schemas.microsoft.com/office/drawing/2014/main" id="{AEDD5A5D-27D7-E0DF-D249-2EAC84D1EBE8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2322172" y="3019995"/>
            <a:ext cx="805173" cy="562102"/>
          </a:xfrm>
          <a:prstGeom prst="rect">
            <a:avLst/>
          </a:prstGeom>
        </p:spPr>
      </p:pic>
      <p:pic>
        <p:nvPicPr>
          <p:cNvPr id="19" name="Bild 18" descr="Logotyp almi">
            <a:extLst>
              <a:ext uri="{FF2B5EF4-FFF2-40B4-BE49-F238E27FC236}">
                <a16:creationId xmlns:a16="http://schemas.microsoft.com/office/drawing/2014/main" id="{924EB1DC-A8E4-7303-FE9D-A74768DEC1FE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537381" y="1491151"/>
            <a:ext cx="924971" cy="332665"/>
          </a:xfrm>
          <a:prstGeom prst="rect">
            <a:avLst/>
          </a:prstGeom>
        </p:spPr>
      </p:pic>
      <p:sp>
        <p:nvSpPr>
          <p:cNvPr id="12" name="AutoShape 2" descr="Hållbarhetsteamet – Vi vill inspirera, mobilisera och accelerera  transformationen till ett hållbart samhälle inom planetens gränser och vara  med och bidra till att de globala målen för hållbar utveckling nås.">
            <a:extLst>
              <a:ext uri="{FF2B5EF4-FFF2-40B4-BE49-F238E27FC236}">
                <a16:creationId xmlns:a16="http://schemas.microsoft.com/office/drawing/2014/main" id="{B0253960-F6B8-FE58-6308-06941CB52E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2" name="Picture 8" descr="Våra tjänster – Hållbarhetsteamet">
            <a:extLst>
              <a:ext uri="{FF2B5EF4-FFF2-40B4-BE49-F238E27FC236}">
                <a16:creationId xmlns:a16="http://schemas.microsoft.com/office/drawing/2014/main" id="{1FC11366-6DE2-5FA8-612D-2F19D0957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70" y="3102580"/>
            <a:ext cx="1093450" cy="48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77E0BDA9-115E-1905-6220-F6D6B178BF57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265" y="6212219"/>
            <a:ext cx="1136458" cy="327510"/>
          </a:xfrm>
          <a:prstGeom prst="rect">
            <a:avLst/>
          </a:prstGeom>
        </p:spPr>
      </p:pic>
      <p:pic>
        <p:nvPicPr>
          <p:cNvPr id="21" name="Bild 20">
            <a:extLst>
              <a:ext uri="{FF2B5EF4-FFF2-40B4-BE49-F238E27FC236}">
                <a16:creationId xmlns:a16="http://schemas.microsoft.com/office/drawing/2014/main" id="{B3EE37FE-AC62-E244-5384-CE90F9F287ED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447667" y="3002738"/>
            <a:ext cx="1785453" cy="537468"/>
          </a:xfrm>
          <a:prstGeom prst="rect">
            <a:avLst/>
          </a:prstGeom>
        </p:spPr>
      </p:pic>
      <p:pic>
        <p:nvPicPr>
          <p:cNvPr id="35" name="Bild 34">
            <a:extLst>
              <a:ext uri="{FF2B5EF4-FFF2-40B4-BE49-F238E27FC236}">
                <a16:creationId xmlns:a16="http://schemas.microsoft.com/office/drawing/2014/main" id="{01FBF3A6-CB78-A81E-CDCB-410D787ABB37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2096748" y="3934523"/>
            <a:ext cx="1133182" cy="38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82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31805D-1B9B-7C68-15C3-4E1ED97D7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631" y="858470"/>
            <a:ext cx="6653719" cy="1325563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sv-SE" sz="2800" i="1" dirty="0">
                <a:latin typeface="Georgia" panose="02040502050405020303" pitchFamily="18" charset="0"/>
              </a:rPr>
              <a:t>Vision:</a:t>
            </a:r>
            <a:br>
              <a:rPr lang="sv-SE" sz="2800" i="1" dirty="0">
                <a:latin typeface="Georgia" panose="02040502050405020303" pitchFamily="18" charset="0"/>
              </a:rPr>
            </a:br>
            <a:r>
              <a:rPr lang="sv-SE" sz="1400" i="1" dirty="0">
                <a:latin typeface="Georgia" panose="02040502050405020303" pitchFamily="18" charset="0"/>
              </a:rPr>
              <a:t> </a:t>
            </a:r>
            <a:br>
              <a:rPr lang="sv-SE" sz="2800" b="1" i="1" dirty="0">
                <a:latin typeface="Georgia" panose="02040502050405020303" pitchFamily="18" charset="0"/>
              </a:rPr>
            </a:br>
            <a:r>
              <a:rPr lang="sv-SE" sz="3400" b="1" i="1" dirty="0">
                <a:latin typeface="Georgia" panose="02040502050405020303" pitchFamily="18" charset="0"/>
              </a:rPr>
              <a:t>Jönköpings län är ett robust </a:t>
            </a:r>
            <a:br>
              <a:rPr lang="sv-SE" sz="3400" b="1" i="1" dirty="0">
                <a:latin typeface="Georgia" panose="02040502050405020303" pitchFamily="18" charset="0"/>
              </a:rPr>
            </a:br>
            <a:r>
              <a:rPr lang="sv-SE" sz="3400" b="1" i="1" dirty="0">
                <a:latin typeface="Georgia" panose="02040502050405020303" pitchFamily="18" charset="0"/>
              </a:rPr>
              <a:t>och fossilfritt </a:t>
            </a:r>
            <a:r>
              <a:rPr lang="sv-SE" sz="3400" b="1" i="1" dirty="0" err="1">
                <a:latin typeface="Georgia" panose="02040502050405020303" pitchFamily="18" charset="0"/>
              </a:rPr>
              <a:t>plusenergilän</a:t>
            </a:r>
            <a:r>
              <a:rPr lang="sv-SE" sz="3400" b="1" i="1" dirty="0">
                <a:latin typeface="Georgia" panose="02040502050405020303" pitchFamily="18" charset="0"/>
              </a:rPr>
              <a:t> </a:t>
            </a:r>
            <a:endParaRPr lang="sv-SE" sz="3400" dirty="0">
              <a:latin typeface="Georgia" panose="02040502050405020303" pitchFamily="18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12606CC-627A-907F-0862-B4E98E1F67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43631" y="2588634"/>
            <a:ext cx="6374114" cy="36426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l">
              <a:buNone/>
            </a:pPr>
            <a:r>
              <a:rPr lang="sv-SE" sz="18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Senast 2045 har vi i Jönköpings län kraftigt minskat våra direkta och indirekta utsläpp av växthusgaser. Detta tack vare att vi ställt om till hållbara livsstilar och cirkulära resursflöden. </a:t>
            </a:r>
          </a:p>
          <a:p>
            <a:pPr marL="0" indent="0" algn="l">
              <a:buNone/>
            </a:pPr>
            <a:r>
              <a:rPr lang="sv-SE" sz="18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Vi har god kunskap om hur klimatförändringarna påverkar oss och står väl rustade att möta riskerna med ett varmare, torrare och blötare klimat. </a:t>
            </a:r>
          </a:p>
          <a:p>
            <a:pPr marL="0" indent="0" algn="l">
              <a:buNone/>
            </a:pPr>
            <a:r>
              <a:rPr lang="sv-SE" sz="18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Vi har en trygg energiförsörjning som klarar stora påfrestningar. Vi är energieffektiva och vår produktion av fossilfri energi ger ett positivt bidrag till energisystemet.</a:t>
            </a:r>
          </a:p>
          <a:p>
            <a:pPr marL="0" indent="0" algn="l">
              <a:buNone/>
            </a:pPr>
            <a:r>
              <a:rPr lang="sv-SE" sz="18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Tillsammans bidrar vi till länets attraktivitet och utveckling.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062BAE38-F37D-18B3-5F4C-630A4545E019}"/>
              </a:ext>
            </a:extLst>
          </p:cNvPr>
          <p:cNvSpPr txBox="1"/>
          <p:nvPr/>
        </p:nvSpPr>
        <p:spPr>
          <a:xfrm>
            <a:off x="6976438" y="6015833"/>
            <a:ext cx="1336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b="0" i="0" dirty="0">
                <a:solidFill>
                  <a:schemeClr val="bg1"/>
                </a:solidFill>
                <a:effectLst/>
                <a:latin typeface="OpenSans"/>
              </a:rPr>
              <a:t>Camilla Zilo</a:t>
            </a:r>
            <a:endParaRPr lang="sv-SE" sz="800" dirty="0">
              <a:solidFill>
                <a:schemeClr val="bg1"/>
              </a:solidFill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2387580E-9050-7B8B-0FFD-923D2D902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446" y="0"/>
            <a:ext cx="4919472" cy="6858000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B771CB06-E6DD-7C35-8ADF-AD9CEA8A8DCC}"/>
              </a:ext>
            </a:extLst>
          </p:cNvPr>
          <p:cNvSpPr txBox="1"/>
          <p:nvPr/>
        </p:nvSpPr>
        <p:spPr>
          <a:xfrm>
            <a:off x="9144000" y="146093"/>
            <a:ext cx="29610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v-SE" sz="1400" i="1" dirty="0">
                <a:latin typeface="Georgia" panose="02040502050405020303" pitchFamily="18" charset="0"/>
              </a:rPr>
              <a:t>Länets klimat- och energistrategi</a:t>
            </a:r>
            <a:endParaRPr lang="sv-SE" sz="1400" b="1" i="1" dirty="0">
              <a:latin typeface="Gill Sans MT" panose="020B0502020104020203" pitchFamily="34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3CBD909C-A999-53CE-CB50-E646B25F55DA}"/>
              </a:ext>
            </a:extLst>
          </p:cNvPr>
          <p:cNvSpPr txBox="1"/>
          <p:nvPr/>
        </p:nvSpPr>
        <p:spPr>
          <a:xfrm>
            <a:off x="4542188" y="5662365"/>
            <a:ext cx="338554" cy="1092607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sv-SE" sz="1000" i="1" dirty="0">
                <a:solidFill>
                  <a:schemeClr val="accent3"/>
                </a:solidFill>
              </a:rPr>
              <a:t>Foto: Pär Axenfjord</a:t>
            </a:r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C7C5669C-9101-DEEC-8F61-DA5FD6072C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4220" t="-7097" r="-10531" b="-7227"/>
          <a:stretch/>
        </p:blipFill>
        <p:spPr>
          <a:xfrm>
            <a:off x="10865708" y="5520284"/>
            <a:ext cx="1239311" cy="123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41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31805D-1B9B-7C68-15C3-4E1ED97D7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933" y="510781"/>
            <a:ext cx="5748866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sz="4000" b="1" i="1" dirty="0">
                <a:latin typeface="Georgia" panose="02040502050405020303" pitchFamily="18" charset="0"/>
              </a:rPr>
              <a:t>Gemensamma mål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12606CC-627A-907F-0862-B4E98E1F67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23467" y="2404533"/>
            <a:ext cx="6146044" cy="42339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sv-SE" sz="2000" b="1" dirty="0">
                <a:latin typeface="Gill Sans MT" panose="020B0502020104020203" pitchFamily="34" charset="0"/>
              </a:rPr>
              <a:t>I klimatrådet kraftsamlar och samhandlar vi för:</a:t>
            </a:r>
          </a:p>
          <a:p>
            <a:pPr algn="l"/>
            <a:r>
              <a:rPr lang="sv-SE" sz="2000" b="0" i="0" dirty="0">
                <a:solidFill>
                  <a:srgbClr val="212121"/>
                </a:solidFill>
                <a:effectLst/>
                <a:latin typeface="Gill Sans MT" panose="020B0502020104020203" pitchFamily="34" charset="0"/>
              </a:rPr>
              <a:t>Minskade utsläpp av växthusgaser</a:t>
            </a:r>
          </a:p>
          <a:p>
            <a:pPr algn="l"/>
            <a:r>
              <a:rPr lang="sv-SE" sz="2000" b="0" i="0" dirty="0">
                <a:solidFill>
                  <a:srgbClr val="212121"/>
                </a:solidFill>
                <a:effectLst/>
                <a:latin typeface="Gill Sans MT" panose="020B0502020104020203" pitchFamily="34" charset="0"/>
              </a:rPr>
              <a:t>Fossilfri och robust energiförsörjning</a:t>
            </a:r>
          </a:p>
          <a:p>
            <a:r>
              <a:rPr lang="sv-SE" sz="2000" b="0" i="0" dirty="0">
                <a:solidFill>
                  <a:srgbClr val="212121"/>
                </a:solidFill>
                <a:effectLst/>
                <a:latin typeface="Gill Sans MT" panose="020B0502020104020203" pitchFamily="34" charset="0"/>
              </a:rPr>
              <a:t>Att bli rustade för ett förändrat klimat</a:t>
            </a:r>
            <a:endParaRPr lang="sv-SE" sz="20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sv-SE" dirty="0">
                <a:latin typeface="Gill Sans MT" panose="020B0502020104020203" pitchFamily="34" charset="0"/>
              </a:rPr>
              <a:t> 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1A982280-919D-1AE0-7EBC-685DEF7F7427}"/>
              </a:ext>
            </a:extLst>
          </p:cNvPr>
          <p:cNvSpPr txBox="1"/>
          <p:nvPr/>
        </p:nvSpPr>
        <p:spPr>
          <a:xfrm>
            <a:off x="8678779" y="146093"/>
            <a:ext cx="34262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v-SE" sz="1400" i="1" dirty="0">
                <a:latin typeface="Georgia" panose="02040502050405020303" pitchFamily="18" charset="0"/>
              </a:rPr>
              <a:t>Utifrån länets klimat- och energistrategi</a:t>
            </a:r>
            <a:endParaRPr lang="sv-SE" sz="1400" b="1" i="1" dirty="0">
              <a:latin typeface="Gill Sans MT" panose="020B0502020104020203" pitchFamily="34" charset="0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9E29A55-9003-4EB3-A01A-D7C28F4902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" r="56345"/>
          <a:stretch/>
        </p:blipFill>
        <p:spPr>
          <a:xfrm>
            <a:off x="-9170" y="0"/>
            <a:ext cx="5125216" cy="6858000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074B027F-C1A5-8B3C-0563-85F6AB827014}"/>
              </a:ext>
            </a:extLst>
          </p:cNvPr>
          <p:cNvSpPr txBox="1"/>
          <p:nvPr/>
        </p:nvSpPr>
        <p:spPr>
          <a:xfrm>
            <a:off x="5052930" y="5662365"/>
            <a:ext cx="338554" cy="1092607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sv-SE" sz="1000" i="1" dirty="0">
                <a:solidFill>
                  <a:schemeClr val="accent3"/>
                </a:solidFill>
              </a:rPr>
              <a:t>Foto: Pär Axenfjord</a:t>
            </a:r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B692D5E5-4121-0946-0325-2D619DE9F5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4220" t="-7097" r="-10531" b="-7227"/>
          <a:stretch/>
        </p:blipFill>
        <p:spPr>
          <a:xfrm>
            <a:off x="10865708" y="5520284"/>
            <a:ext cx="1239311" cy="123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31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6A25D63C-4861-E999-F6D3-1F031E985C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66" b="19279"/>
          <a:stretch/>
        </p:blipFill>
        <p:spPr>
          <a:xfrm>
            <a:off x="7959059" y="0"/>
            <a:ext cx="4232941" cy="6858000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30232ED3-BECC-86AE-CCA2-5B9CA023B5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9"/>
          <a:stretch/>
        </p:blipFill>
        <p:spPr>
          <a:xfrm rot="292424">
            <a:off x="10060259" y="800422"/>
            <a:ext cx="2117253" cy="3027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310D7440-2B56-666A-98DF-89DE4E41BC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513">
            <a:off x="9260701" y="2046518"/>
            <a:ext cx="2156121" cy="3050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57E13FE3-6897-A528-E735-D635A9FDD16C}"/>
              </a:ext>
            </a:extLst>
          </p:cNvPr>
          <p:cNvSpPr txBox="1">
            <a:spLocks/>
          </p:cNvSpPr>
          <p:nvPr/>
        </p:nvSpPr>
        <p:spPr>
          <a:xfrm>
            <a:off x="839571" y="584001"/>
            <a:ext cx="5364279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000" b="1" i="1" dirty="0">
                <a:latin typeface="Georgia" panose="02040502050405020303" pitchFamily="18" charset="0"/>
              </a:rPr>
              <a:t>Utgångspunkter för vårt arbete</a:t>
            </a:r>
          </a:p>
        </p:txBody>
      </p:sp>
      <p:sp>
        <p:nvSpPr>
          <p:cNvPr id="7" name="Platshållare för innehåll 3">
            <a:extLst>
              <a:ext uri="{FF2B5EF4-FFF2-40B4-BE49-F238E27FC236}">
                <a16:creationId xmlns:a16="http://schemas.microsoft.com/office/drawing/2014/main" id="{624D9249-1985-7924-2AF9-6E4AD3130AB9}"/>
              </a:ext>
            </a:extLst>
          </p:cNvPr>
          <p:cNvSpPr txBox="1">
            <a:spLocks/>
          </p:cNvSpPr>
          <p:nvPr/>
        </p:nvSpPr>
        <p:spPr>
          <a:xfrm>
            <a:off x="781783" y="2502777"/>
            <a:ext cx="7066977" cy="3955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sv-SE" sz="2000" dirty="0">
                <a:latin typeface="Gill Sans MT" panose="020B0502020104020203" pitchFamily="34" charset="0"/>
              </a:rPr>
              <a:t>I Jönköpings län är samverkan vår ledstjärna och nyckel till framgång. I länet finns strategier, program och initiativ som visar vägen framåt.</a:t>
            </a:r>
          </a:p>
          <a:p>
            <a:r>
              <a:rPr lang="sv-SE" sz="2000" dirty="0">
                <a:latin typeface="Gill Sans MT" panose="020B0502020104020203" pitchFamily="34" charset="0"/>
              </a:rPr>
              <a:t>Klimat- och energistrategin</a:t>
            </a:r>
          </a:p>
          <a:p>
            <a:r>
              <a:rPr lang="sv-SE" sz="2000" dirty="0">
                <a:latin typeface="Gill Sans MT" panose="020B0502020104020203" pitchFamily="34" charset="0"/>
              </a:rPr>
              <a:t>Åtgärdsprogram Minskad klimatpåverkan 2021-2025</a:t>
            </a:r>
          </a:p>
          <a:p>
            <a:r>
              <a:rPr lang="sv-SE" sz="2000" dirty="0">
                <a:latin typeface="Gill Sans MT" panose="020B0502020104020203" pitchFamily="34" charset="0"/>
              </a:rPr>
              <a:t>Åtgärdsprogram Anpassning till ett förändrat klimat 2021-2025</a:t>
            </a:r>
          </a:p>
          <a:p>
            <a:r>
              <a:rPr lang="sv-SE" sz="2000" dirty="0">
                <a:latin typeface="Gill Sans MT" panose="020B0502020104020203" pitchFamily="34" charset="0"/>
              </a:rPr>
              <a:t>Länets koldioxidbudget</a:t>
            </a:r>
          </a:p>
          <a:p>
            <a:r>
              <a:rPr lang="sv-SE" sz="2000" dirty="0">
                <a:latin typeface="Gill Sans MT" panose="020B0502020104020203" pitchFamily="34" charset="0"/>
              </a:rPr>
              <a:t>Regional utvecklingsstrategi 2020-2035</a:t>
            </a:r>
          </a:p>
          <a:p>
            <a:r>
              <a:rPr lang="sv-SE" sz="2000" dirty="0">
                <a:latin typeface="Gill Sans MT" panose="020B0502020104020203" pitchFamily="34" charset="0"/>
              </a:rPr>
              <a:t>Agenda 2030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2000" dirty="0">
              <a:latin typeface="Gill Sans MT" panose="020B0502020104020203" pitchFamily="34" charset="0"/>
            </a:endParaRPr>
          </a:p>
          <a:p>
            <a:endParaRPr lang="sv-SE" sz="2000" dirty="0">
              <a:latin typeface="Gill Sans MT" panose="020B0502020104020203" pitchFamily="34" charset="0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059EF037-932A-1304-8CEC-6DB163CFADEA}"/>
              </a:ext>
            </a:extLst>
          </p:cNvPr>
          <p:cNvSpPr txBox="1"/>
          <p:nvPr/>
        </p:nvSpPr>
        <p:spPr>
          <a:xfrm>
            <a:off x="7656099" y="5760148"/>
            <a:ext cx="338554" cy="99482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sv-SE" sz="1000" i="1" dirty="0">
                <a:solidFill>
                  <a:schemeClr val="accent3"/>
                </a:solidFill>
              </a:rPr>
              <a:t>Foto: Camilla </a:t>
            </a:r>
            <a:r>
              <a:rPr lang="sv-SE" sz="1000" i="1" dirty="0" err="1">
                <a:solidFill>
                  <a:schemeClr val="accent3"/>
                </a:solidFill>
              </a:rPr>
              <a:t>Cilo</a:t>
            </a:r>
            <a:endParaRPr lang="sv-SE" sz="1000" i="1" dirty="0">
              <a:solidFill>
                <a:schemeClr val="accent3"/>
              </a:solidFill>
            </a:endParaRPr>
          </a:p>
        </p:txBody>
      </p:sp>
      <p:pic>
        <p:nvPicPr>
          <p:cNvPr id="12" name="Bild 11">
            <a:extLst>
              <a:ext uri="{FF2B5EF4-FFF2-40B4-BE49-F238E27FC236}">
                <a16:creationId xmlns:a16="http://schemas.microsoft.com/office/drawing/2014/main" id="{104A551A-3822-6814-6136-F8237F42F0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-4220" t="-7097" r="-10531" b="-7227"/>
          <a:stretch/>
        </p:blipFill>
        <p:spPr>
          <a:xfrm>
            <a:off x="10865708" y="5520284"/>
            <a:ext cx="1239311" cy="1234688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1B496290-9572-FF03-02EF-C375A98955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2727">
            <a:off x="8698828" y="3406641"/>
            <a:ext cx="2102066" cy="297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29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A51AEA87-80D6-2A5F-781D-2B00F8EF6E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9"/>
          <a:stretch/>
        </p:blipFill>
        <p:spPr>
          <a:xfrm>
            <a:off x="5412964" y="1524000"/>
            <a:ext cx="6779036" cy="4613628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65EBE6DA-4AC9-A6D5-1B6A-FE195578BDEE}"/>
              </a:ext>
            </a:extLst>
          </p:cNvPr>
          <p:cNvSpPr txBox="1"/>
          <p:nvPr/>
        </p:nvSpPr>
        <p:spPr>
          <a:xfrm>
            <a:off x="74955" y="6588682"/>
            <a:ext cx="69184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Camilla Zilo</a:t>
            </a: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DF89232-D0BC-E447-EDD2-A3386A2B762B}"/>
              </a:ext>
            </a:extLst>
          </p:cNvPr>
          <p:cNvSpPr/>
          <p:nvPr/>
        </p:nvSpPr>
        <p:spPr>
          <a:xfrm>
            <a:off x="580529" y="3403345"/>
            <a:ext cx="5004725" cy="2830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Rådet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 är rådgivande och ger strategisk riktning för länets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klimat- och energiarbete. Rådet tar ställning till projekt och samverkansinitiativ. Rådet leds av landshövdingen i Jönköpings län.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Beredningsgruppen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 koordinerar mellan rådet och samverkansarenan, samt följer upp initiativ och projekt. Beredningsgruppen har i uppdrag från rådet att genomföra verksamhetsplanen.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Samverkansarenan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 verkar för att gå från ord till handling. Medlemmarnas samarbete ska bidra till konkreta resultat i länets klimat- och energiarbete. Initiativ kan genomföras som projekt inom klimatrådet eller i den egna organisationen och i nätverk med andra.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3797707-8810-F6CC-FF81-FBF85951C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531" y="-188724"/>
            <a:ext cx="10470473" cy="19346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z="4000" b="1" i="1" dirty="0">
                <a:latin typeface="Georgia" panose="02040502050405020303" pitchFamily="18" charset="0"/>
              </a:rPr>
              <a:t>Samverkansformer och genomförande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ED5E84B9-F451-3130-26AD-3414A637A9F9}"/>
              </a:ext>
            </a:extLst>
          </p:cNvPr>
          <p:cNvSpPr txBox="1"/>
          <p:nvPr/>
        </p:nvSpPr>
        <p:spPr>
          <a:xfrm>
            <a:off x="580529" y="1290222"/>
            <a:ext cx="512005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Klimatrådets medlemmar organiserar sig i rådet, beredningsgruppen och samverkansarenan. Medlemmarna delar erfarenheter och diskuterar hur utmaningar kan lösas i länet. Frågor och idéer tas med till den egna organisationen och nätverken där stor del av arbetet sker.  Vid behov utses arbetsgrupper som driver beslutade projekt och samverkansinitiativ.</a:t>
            </a:r>
          </a:p>
        </p:txBody>
      </p:sp>
      <p:pic>
        <p:nvPicPr>
          <p:cNvPr id="11" name="Bild 10">
            <a:extLst>
              <a:ext uri="{FF2B5EF4-FFF2-40B4-BE49-F238E27FC236}">
                <a16:creationId xmlns:a16="http://schemas.microsoft.com/office/drawing/2014/main" id="{0381F31B-A3B1-5AE4-6BA4-80665501CC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4220" t="-7097" r="-10531" b="-7227"/>
          <a:stretch/>
        </p:blipFill>
        <p:spPr>
          <a:xfrm>
            <a:off x="10865708" y="5520284"/>
            <a:ext cx="1239311" cy="123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26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DF73A9E7-CB07-571C-21B8-0B1F679F81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528" y="0"/>
            <a:ext cx="4919472" cy="6858000"/>
          </a:xfrm>
          <a:prstGeom prst="rect">
            <a:avLst/>
          </a:prstGeom>
        </p:spPr>
      </p:pic>
      <p:sp>
        <p:nvSpPr>
          <p:cNvPr id="22" name="Rubrik 1">
            <a:extLst>
              <a:ext uri="{FF2B5EF4-FFF2-40B4-BE49-F238E27FC236}">
                <a16:creationId xmlns:a16="http://schemas.microsoft.com/office/drawing/2014/main" id="{75202CEA-8262-37F7-F710-3AF07EC8B178}"/>
              </a:ext>
            </a:extLst>
          </p:cNvPr>
          <p:cNvSpPr txBox="1">
            <a:spLocks/>
          </p:cNvSpPr>
          <p:nvPr/>
        </p:nvSpPr>
        <p:spPr>
          <a:xfrm>
            <a:off x="758792" y="1635576"/>
            <a:ext cx="10674416" cy="6750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8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1" i="0" u="none" strike="noStrike" kern="1200" cap="none" spc="-8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8" name="Rubrik 1">
            <a:extLst>
              <a:ext uri="{FF2B5EF4-FFF2-40B4-BE49-F238E27FC236}">
                <a16:creationId xmlns:a16="http://schemas.microsoft.com/office/drawing/2014/main" id="{896B45F4-D2D5-77A2-0FF3-6E5155981E67}"/>
              </a:ext>
            </a:extLst>
          </p:cNvPr>
          <p:cNvSpPr txBox="1">
            <a:spLocks/>
          </p:cNvSpPr>
          <p:nvPr/>
        </p:nvSpPr>
        <p:spPr>
          <a:xfrm>
            <a:off x="644802" y="945134"/>
            <a:ext cx="5794744" cy="1255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Från ord till handling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1E8B63D1-3E43-C378-B0E7-0D87E8751DE4}"/>
              </a:ext>
            </a:extLst>
          </p:cNvPr>
          <p:cNvSpPr txBox="1"/>
          <p:nvPr/>
        </p:nvSpPr>
        <p:spPr>
          <a:xfrm>
            <a:off x="580067" y="2514916"/>
            <a:ext cx="6120140" cy="2872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Klimatrådets medlemmar är en drivande kraft i länets arbete för att förverkliga klimat- och energistrategin.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Samverkan och samhandling leder till konkreta insatser så att vi tillsammans når länets klimat- och energimål.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Årligen genomförs en klimatvecka, klimatkonferens och kunskapshöjande seminarier. Klimatrådet kan även vara medfinansiär eller genom medlemmarna vara drivande i utvalda initiativ och projekt.</a:t>
            </a:r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91D361FB-F61F-2FCA-AD5E-8FFC5DAB8A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-5222" b="-10713"/>
          <a:stretch/>
        </p:blipFill>
        <p:spPr>
          <a:xfrm>
            <a:off x="10789512" y="5502876"/>
            <a:ext cx="1080000" cy="1252095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2D7E2B8D-9BDC-5F02-36B9-C5344094085F}"/>
              </a:ext>
            </a:extLst>
          </p:cNvPr>
          <p:cNvSpPr txBox="1"/>
          <p:nvPr/>
        </p:nvSpPr>
        <p:spPr>
          <a:xfrm>
            <a:off x="6980590" y="5713661"/>
            <a:ext cx="338554" cy="104131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1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Foto: Most Photos</a:t>
            </a:r>
          </a:p>
        </p:txBody>
      </p:sp>
    </p:spTree>
    <p:extLst>
      <p:ext uri="{BB962C8B-B14F-4D97-AF65-F5344CB8AC3E}">
        <p14:creationId xmlns:p14="http://schemas.microsoft.com/office/powerpoint/2010/main" val="2480567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CDD8E39-EA14-4679-9655-1BFF5A7B6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00" y="642939"/>
            <a:ext cx="9903524" cy="5572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6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F65E6F34-1081-EAE3-AD4C-85CD1D024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3514" y="1907752"/>
            <a:ext cx="3042496" cy="304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84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6530</TotalTime>
  <Words>979</Words>
  <Application>Microsoft Office PowerPoint</Application>
  <PresentationFormat>Bredbild</PresentationFormat>
  <Paragraphs>91</Paragraphs>
  <Slides>9</Slides>
  <Notes>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Georgia</vt:lpstr>
      <vt:lpstr>Gill Sans MT</vt:lpstr>
      <vt:lpstr>Open Sans</vt:lpstr>
      <vt:lpstr>OpenSans</vt:lpstr>
      <vt:lpstr>Office-tema</vt:lpstr>
      <vt:lpstr>2_Office-tema</vt:lpstr>
      <vt:lpstr>PowerPoint-presentation</vt:lpstr>
      <vt:lpstr>Samverkan för att genomföra klimat- och energistrategin</vt:lpstr>
      <vt:lpstr>PowerPoint-presentation</vt:lpstr>
      <vt:lpstr>Vision:   Jönköpings län är ett robust  och fossilfritt plusenergilän </vt:lpstr>
      <vt:lpstr>Gemensamma mål</vt:lpstr>
      <vt:lpstr>PowerPoint-presentation</vt:lpstr>
      <vt:lpstr>Samverkansformer och genomförande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Klimatrådet Jönköpings län</dc:title>
  <dc:creator>Lindvert Moa</dc:creator>
  <cp:lastModifiedBy>Badman Marianne</cp:lastModifiedBy>
  <cp:revision>79</cp:revision>
  <dcterms:created xsi:type="dcterms:W3CDTF">2024-08-16T12:04:49Z</dcterms:created>
  <dcterms:modified xsi:type="dcterms:W3CDTF">2025-06-26T09:47:03Z</dcterms:modified>
</cp:coreProperties>
</file>